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61b5cc8115_0_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
        <p:nvSpPr>
          <p:cNvPr id="64" name="Google Shape;64;g261b5cc8115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5" name="Google Shape;65;g261b5cc8115_0_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261b5cc8115_0_30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
        <p:nvSpPr>
          <p:cNvPr id="74" name="Google Shape;74;g261b5cc8115_0_30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75" name="Google Shape;75;g261b5cc8115_0_30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261b5cc8115_0_31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
        <p:nvSpPr>
          <p:cNvPr id="84" name="Google Shape;84;g261b5cc8115_0_3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85" name="Google Shape;85;g261b5cc8115_0_31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61b5cc8115_0_35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
        <p:nvSpPr>
          <p:cNvPr id="94" name="Google Shape;94;g261b5cc8115_0_35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95" name="Google Shape;95;g261b5cc8115_0_35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261b5cc8115_0_33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
        <p:nvSpPr>
          <p:cNvPr id="104" name="Google Shape;104;g261b5cc8115_0_33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05" name="Google Shape;105;g261b5cc8115_0_33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261b5cc8115_0_34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
        <p:nvSpPr>
          <p:cNvPr id="114" name="Google Shape;114;g261b5cc8115_0_34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15" name="Google Shape;115;g261b5cc8115_0_34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50" name="Shape 50"/>
        <p:cNvGrpSpPr/>
        <p:nvPr/>
      </p:nvGrpSpPr>
      <p:grpSpPr>
        <a:xfrm>
          <a:off x="0" y="0"/>
          <a:ext cx="0" cy="0"/>
          <a:chOff x="0" y="0"/>
          <a:chExt cx="0" cy="0"/>
        </a:xfrm>
      </p:grpSpPr>
      <p:sp>
        <p:nvSpPr>
          <p:cNvPr id="51" name="Google Shape;51;p13"/>
          <p:cNvSpPr txBox="1"/>
          <p:nvPr>
            <p:ph type="title"/>
          </p:nvPr>
        </p:nvSpPr>
        <p:spPr>
          <a:xfrm>
            <a:off x="457200" y="205978"/>
            <a:ext cx="8229600" cy="857400"/>
          </a:xfrm>
          <a:prstGeom prst="rect">
            <a:avLst/>
          </a:prstGeom>
          <a:noFill/>
          <a:ln>
            <a:noFill/>
          </a:ln>
        </p:spPr>
        <p:txBody>
          <a:bodyPr anchorCtr="0" anchor="ctr" bIns="34275" lIns="68575" spcFirstLastPara="1" rIns="68575" wrap="square" tIns="34275">
            <a:normAutofit/>
          </a:bodyPr>
          <a:lstStyle>
            <a:lvl1pPr lvl="0" rtl="0" algn="ctr">
              <a:spcBef>
                <a:spcPts val="0"/>
              </a:spcBef>
              <a:spcAft>
                <a:spcPts val="0"/>
              </a:spcAft>
              <a:buSzPts val="2800"/>
              <a:buNone/>
              <a:defRPr/>
            </a:lvl1pPr>
            <a:lvl2pPr lvl="1" rtl="0" algn="ctr">
              <a:spcBef>
                <a:spcPts val="0"/>
              </a:spcBef>
              <a:spcAft>
                <a:spcPts val="0"/>
              </a:spcAft>
              <a:buSzPts val="2800"/>
              <a:buNone/>
              <a:defRPr/>
            </a:lvl2pPr>
            <a:lvl3pPr lvl="2" rtl="0" algn="ctr">
              <a:spcBef>
                <a:spcPts val="0"/>
              </a:spcBef>
              <a:spcAft>
                <a:spcPts val="0"/>
              </a:spcAft>
              <a:buSzPts val="2800"/>
              <a:buNone/>
              <a:defRPr/>
            </a:lvl3pPr>
            <a:lvl4pPr lvl="3" rtl="0" algn="ctr">
              <a:spcBef>
                <a:spcPts val="0"/>
              </a:spcBef>
              <a:spcAft>
                <a:spcPts val="0"/>
              </a:spcAft>
              <a:buSzPts val="2800"/>
              <a:buNone/>
              <a:defRPr/>
            </a:lvl4pPr>
            <a:lvl5pPr lvl="4" rtl="0" algn="ctr">
              <a:spcBef>
                <a:spcPts val="0"/>
              </a:spcBef>
              <a:spcAft>
                <a:spcPts val="0"/>
              </a:spcAft>
              <a:buSzPts val="2800"/>
              <a:buNone/>
              <a:defRPr/>
            </a:lvl5pPr>
            <a:lvl6pPr lvl="5" rtl="0" algn="ctr">
              <a:spcBef>
                <a:spcPts val="0"/>
              </a:spcBef>
              <a:spcAft>
                <a:spcPts val="0"/>
              </a:spcAft>
              <a:buSzPts val="2800"/>
              <a:buNone/>
              <a:defRPr/>
            </a:lvl6pPr>
            <a:lvl7pPr lvl="6" rtl="0" algn="ctr">
              <a:spcBef>
                <a:spcPts val="0"/>
              </a:spcBef>
              <a:spcAft>
                <a:spcPts val="0"/>
              </a:spcAft>
              <a:buSzPts val="2800"/>
              <a:buNone/>
              <a:defRPr/>
            </a:lvl7pPr>
            <a:lvl8pPr lvl="7" rtl="0" algn="ctr">
              <a:spcBef>
                <a:spcPts val="0"/>
              </a:spcBef>
              <a:spcAft>
                <a:spcPts val="0"/>
              </a:spcAft>
              <a:buSzPts val="2800"/>
              <a:buNone/>
              <a:defRPr/>
            </a:lvl8pPr>
            <a:lvl9pPr lvl="8" rtl="0" algn="ctr">
              <a:spcBef>
                <a:spcPts val="0"/>
              </a:spcBef>
              <a:spcAft>
                <a:spcPts val="0"/>
              </a:spcAft>
              <a:buSzPts val="2800"/>
              <a:buNone/>
              <a:defRPr/>
            </a:lvl9pPr>
          </a:lstStyle>
          <a:p/>
        </p:txBody>
      </p:sp>
      <p:sp>
        <p:nvSpPr>
          <p:cNvPr id="52" name="Google Shape;52;p13"/>
          <p:cNvSpPr txBox="1"/>
          <p:nvPr>
            <p:ph idx="1" type="body"/>
          </p:nvPr>
        </p:nvSpPr>
        <p:spPr>
          <a:xfrm>
            <a:off x="457200" y="1200150"/>
            <a:ext cx="8229600" cy="3394500"/>
          </a:xfrm>
          <a:prstGeom prst="rect">
            <a:avLst/>
          </a:prstGeom>
          <a:noFill/>
          <a:ln>
            <a:noFill/>
          </a:ln>
        </p:spPr>
        <p:txBody>
          <a:bodyPr anchorCtr="0" anchor="t" bIns="34275" lIns="68575" spcFirstLastPara="1" rIns="68575" wrap="square" tIns="34275">
            <a:normAutofit/>
          </a:bodyPr>
          <a:lstStyle>
            <a:lvl1pPr indent="-317500" lvl="0" marL="457200" rtl="0" algn="l">
              <a:spcBef>
                <a:spcPts val="300"/>
              </a:spcBef>
              <a:spcAft>
                <a:spcPts val="0"/>
              </a:spcAft>
              <a:buClr>
                <a:schemeClr val="dk1"/>
              </a:buClr>
              <a:buSzPts val="1400"/>
              <a:buChar char="●"/>
              <a:defRPr/>
            </a:lvl1pPr>
            <a:lvl2pPr indent="-317500" lvl="1" marL="914400" rtl="0" algn="l">
              <a:spcBef>
                <a:spcPts val="300"/>
              </a:spcBef>
              <a:spcAft>
                <a:spcPts val="0"/>
              </a:spcAft>
              <a:buClr>
                <a:schemeClr val="dk1"/>
              </a:buClr>
              <a:buSzPts val="1400"/>
              <a:buChar char="○"/>
              <a:defRPr/>
            </a:lvl2pPr>
            <a:lvl3pPr indent="-317500" lvl="2" marL="1371600" rtl="0" algn="l">
              <a:spcBef>
                <a:spcPts val="300"/>
              </a:spcBef>
              <a:spcAft>
                <a:spcPts val="0"/>
              </a:spcAft>
              <a:buClr>
                <a:schemeClr val="dk1"/>
              </a:buClr>
              <a:buSzPts val="1400"/>
              <a:buChar char="■"/>
              <a:defRPr/>
            </a:lvl3pPr>
            <a:lvl4pPr indent="-317500" lvl="3" marL="1828800" rtl="0" algn="l">
              <a:spcBef>
                <a:spcPts val="300"/>
              </a:spcBef>
              <a:spcAft>
                <a:spcPts val="0"/>
              </a:spcAft>
              <a:buClr>
                <a:schemeClr val="dk1"/>
              </a:buClr>
              <a:buSzPts val="1400"/>
              <a:buChar char="●"/>
              <a:defRPr/>
            </a:lvl4pPr>
            <a:lvl5pPr indent="-317500" lvl="4" marL="2286000" rtl="0" algn="l">
              <a:spcBef>
                <a:spcPts val="300"/>
              </a:spcBef>
              <a:spcAft>
                <a:spcPts val="0"/>
              </a:spcAft>
              <a:buClr>
                <a:schemeClr val="dk1"/>
              </a:buClr>
              <a:buSzPts val="1400"/>
              <a:buChar char="○"/>
              <a:defRPr/>
            </a:lvl5pPr>
            <a:lvl6pPr indent="-317500" lvl="5" marL="2743200" rtl="0" algn="l">
              <a:spcBef>
                <a:spcPts val="300"/>
              </a:spcBef>
              <a:spcAft>
                <a:spcPts val="0"/>
              </a:spcAft>
              <a:buClr>
                <a:schemeClr val="dk1"/>
              </a:buClr>
              <a:buSzPts val="1400"/>
              <a:buChar char="■"/>
              <a:defRPr/>
            </a:lvl6pPr>
            <a:lvl7pPr indent="-317500" lvl="6" marL="3200400" rtl="0" algn="l">
              <a:spcBef>
                <a:spcPts val="1200"/>
              </a:spcBef>
              <a:spcAft>
                <a:spcPts val="0"/>
              </a:spcAft>
              <a:buClr>
                <a:schemeClr val="dk1"/>
              </a:buClr>
              <a:buSzPts val="1400"/>
              <a:buChar char="●"/>
              <a:defRPr/>
            </a:lvl7pPr>
            <a:lvl8pPr indent="-317500" lvl="7" marL="3657600" rtl="0" algn="l">
              <a:spcBef>
                <a:spcPts val="1200"/>
              </a:spcBef>
              <a:spcAft>
                <a:spcPts val="0"/>
              </a:spcAft>
              <a:buClr>
                <a:schemeClr val="dk1"/>
              </a:buClr>
              <a:buSzPts val="1400"/>
              <a:buChar char="○"/>
              <a:defRPr/>
            </a:lvl8pPr>
            <a:lvl9pPr indent="-317500" lvl="8" marL="4114800" rtl="0" algn="l">
              <a:spcBef>
                <a:spcPts val="1200"/>
              </a:spcBef>
              <a:spcAft>
                <a:spcPts val="1200"/>
              </a:spcAft>
              <a:buClr>
                <a:schemeClr val="dk1"/>
              </a:buClr>
              <a:buSzPts val="1400"/>
              <a:buChar char="■"/>
              <a:defRPr/>
            </a:lvl9pPr>
          </a:lstStyle>
          <a:p/>
        </p:txBody>
      </p:sp>
      <p:sp>
        <p:nvSpPr>
          <p:cNvPr id="53" name="Google Shape;53;p13"/>
          <p:cNvSpPr txBox="1"/>
          <p:nvPr>
            <p:ph idx="10" type="dt"/>
          </p:nvPr>
        </p:nvSpPr>
        <p:spPr>
          <a:xfrm>
            <a:off x="6553200" y="4767262"/>
            <a:ext cx="21336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4" name="Google Shape;54;p13"/>
          <p:cNvSpPr txBox="1"/>
          <p:nvPr>
            <p:ph idx="11" type="ftr"/>
          </p:nvPr>
        </p:nvSpPr>
        <p:spPr>
          <a:xfrm>
            <a:off x="3124200" y="4767263"/>
            <a:ext cx="28956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5" name="Google Shape;55;p13"/>
          <p:cNvSpPr txBox="1"/>
          <p:nvPr>
            <p:ph idx="12" type="sldNum"/>
          </p:nvPr>
        </p:nvSpPr>
        <p:spPr>
          <a:xfrm>
            <a:off x="501926" y="4767262"/>
            <a:ext cx="2133600" cy="273900"/>
          </a:xfrm>
          <a:prstGeom prst="rect">
            <a:avLst/>
          </a:prstGeom>
          <a:noFill/>
          <a:ln>
            <a:noFill/>
          </a:ln>
        </p:spPr>
        <p:txBody>
          <a:bodyPr anchorCtr="0" anchor="ctr" bIns="34275" lIns="68575" spcFirstLastPara="1" rIns="68575" wrap="square" tIns="34275">
            <a:normAutofit/>
          </a:bodyPr>
          <a:lstStyle>
            <a:lvl1pPr indent="0" lvl="0" marL="0" marR="0" rtl="0" algn="l">
              <a:spcBef>
                <a:spcPts val="0"/>
              </a:spcBef>
              <a:spcAft>
                <a:spcPts val="0"/>
              </a:spcAft>
              <a:buNone/>
              <a:defRPr b="0" i="0" sz="900" u="none" cap="none" strike="noStrike">
                <a:solidFill>
                  <a:srgbClr val="888888"/>
                </a:solidFill>
                <a:latin typeface="Calibri"/>
                <a:ea typeface="Calibri"/>
                <a:cs typeface="Calibri"/>
                <a:sym typeface="Calibri"/>
              </a:defRPr>
            </a:lvl1pPr>
            <a:lvl2pPr indent="0" lvl="1" marL="0" marR="0" rtl="0" algn="l">
              <a:spcBef>
                <a:spcPts val="0"/>
              </a:spcBef>
              <a:spcAft>
                <a:spcPts val="0"/>
              </a:spcAft>
              <a:buNone/>
              <a:defRPr b="0" i="0" sz="900" u="none" cap="none" strike="noStrike">
                <a:solidFill>
                  <a:srgbClr val="888888"/>
                </a:solidFill>
                <a:latin typeface="Calibri"/>
                <a:ea typeface="Calibri"/>
                <a:cs typeface="Calibri"/>
                <a:sym typeface="Calibri"/>
              </a:defRPr>
            </a:lvl2pPr>
            <a:lvl3pPr indent="0" lvl="2" marL="0" marR="0" rtl="0" algn="l">
              <a:spcBef>
                <a:spcPts val="0"/>
              </a:spcBef>
              <a:spcAft>
                <a:spcPts val="0"/>
              </a:spcAft>
              <a:buNone/>
              <a:defRPr b="0" i="0" sz="900" u="none" cap="none" strike="noStrike">
                <a:solidFill>
                  <a:srgbClr val="888888"/>
                </a:solidFill>
                <a:latin typeface="Calibri"/>
                <a:ea typeface="Calibri"/>
                <a:cs typeface="Calibri"/>
                <a:sym typeface="Calibri"/>
              </a:defRPr>
            </a:lvl3pPr>
            <a:lvl4pPr indent="0" lvl="3" marL="0" marR="0" rtl="0" algn="l">
              <a:spcBef>
                <a:spcPts val="0"/>
              </a:spcBef>
              <a:spcAft>
                <a:spcPts val="0"/>
              </a:spcAft>
              <a:buNone/>
              <a:defRPr b="0" i="0" sz="900" u="none" cap="none" strike="noStrike">
                <a:solidFill>
                  <a:srgbClr val="888888"/>
                </a:solidFill>
                <a:latin typeface="Calibri"/>
                <a:ea typeface="Calibri"/>
                <a:cs typeface="Calibri"/>
                <a:sym typeface="Calibri"/>
              </a:defRPr>
            </a:lvl4pPr>
            <a:lvl5pPr indent="0" lvl="4" marL="0" marR="0" rtl="0" algn="l">
              <a:spcBef>
                <a:spcPts val="0"/>
              </a:spcBef>
              <a:spcAft>
                <a:spcPts val="0"/>
              </a:spcAft>
              <a:buNone/>
              <a:defRPr b="0" i="0" sz="900" u="none" cap="none" strike="noStrike">
                <a:solidFill>
                  <a:srgbClr val="888888"/>
                </a:solidFill>
                <a:latin typeface="Calibri"/>
                <a:ea typeface="Calibri"/>
                <a:cs typeface="Calibri"/>
                <a:sym typeface="Calibri"/>
              </a:defRPr>
            </a:lvl5pPr>
            <a:lvl6pPr indent="0" lvl="5" marL="0" marR="0" rtl="0" algn="l">
              <a:spcBef>
                <a:spcPts val="0"/>
              </a:spcBef>
              <a:spcAft>
                <a:spcPts val="0"/>
              </a:spcAft>
              <a:buNone/>
              <a:defRPr b="0" i="0" sz="900" u="none" cap="none" strike="noStrike">
                <a:solidFill>
                  <a:srgbClr val="888888"/>
                </a:solidFill>
                <a:latin typeface="Calibri"/>
                <a:ea typeface="Calibri"/>
                <a:cs typeface="Calibri"/>
                <a:sym typeface="Calibri"/>
              </a:defRPr>
            </a:lvl6pPr>
            <a:lvl7pPr indent="0" lvl="6" marL="0" marR="0" rtl="0" algn="l">
              <a:spcBef>
                <a:spcPts val="0"/>
              </a:spcBef>
              <a:spcAft>
                <a:spcPts val="0"/>
              </a:spcAft>
              <a:buNone/>
              <a:defRPr b="0" i="0" sz="900" u="none" cap="none" strike="noStrike">
                <a:solidFill>
                  <a:srgbClr val="888888"/>
                </a:solidFill>
                <a:latin typeface="Calibri"/>
                <a:ea typeface="Calibri"/>
                <a:cs typeface="Calibri"/>
                <a:sym typeface="Calibri"/>
              </a:defRPr>
            </a:lvl7pPr>
            <a:lvl8pPr indent="0" lvl="7" marL="0" marR="0" rtl="0" algn="l">
              <a:spcBef>
                <a:spcPts val="0"/>
              </a:spcBef>
              <a:spcAft>
                <a:spcPts val="0"/>
              </a:spcAft>
              <a:buNone/>
              <a:defRPr b="0" i="0" sz="900" u="none" cap="none" strike="noStrike">
                <a:solidFill>
                  <a:srgbClr val="888888"/>
                </a:solidFill>
                <a:latin typeface="Calibri"/>
                <a:ea typeface="Calibri"/>
                <a:cs typeface="Calibri"/>
                <a:sym typeface="Calibri"/>
              </a:defRPr>
            </a:lvl8pPr>
            <a:lvl9pPr indent="0" lvl="8" marL="0" marR="0" rtl="0" algn="l">
              <a:spcBef>
                <a:spcPts val="0"/>
              </a:spcBef>
              <a:spcAft>
                <a:spcPts val="0"/>
              </a:spcAft>
              <a:buNone/>
              <a:defRPr b="0" i="0" sz="900" u="none" cap="none" strike="noStrike">
                <a:solidFill>
                  <a:srgbClr val="888888"/>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SIG Leaders Breakfast</a:t>
            </a:r>
            <a:endParaRPr/>
          </a:p>
        </p:txBody>
      </p:sp>
      <p:sp>
        <p:nvSpPr>
          <p:cNvPr id="61" name="Google Shape;61;p14"/>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2023 AAA Conference in Toronto</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p:nvPr/>
        </p:nvSpPr>
        <p:spPr>
          <a:xfrm>
            <a:off x="514350" y="1079897"/>
            <a:ext cx="8151000" cy="3429000"/>
          </a:xfrm>
          <a:prstGeom prst="rect">
            <a:avLst/>
          </a:prstGeom>
          <a:noFill/>
          <a:ln>
            <a:noFill/>
          </a:ln>
        </p:spPr>
        <p:txBody>
          <a:bodyPr anchorCtr="0" anchor="t" bIns="34275" lIns="68575" spcFirstLastPara="1" rIns="68575" wrap="square" tIns="34275">
            <a:noAutofit/>
          </a:bodyPr>
          <a:lstStyle/>
          <a:p>
            <a:pPr indent="0" lvl="0" marL="0" rtl="0" algn="ctr">
              <a:lnSpc>
                <a:spcPct val="115000"/>
              </a:lnSpc>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The Special Interest Groups (SIGs) comprise independently organized groups that are financially and logistically supported by the Society for Medical Anthropology (SMA). They interface with the SMA through the SIG Liaison and SIG Coordinator (a volunteer position, held in 2023-2025 by Aalyia Sadruddin). The SIGs annually receive $200 each and use this money to support prizes and outreach efforts.</a:t>
            </a:r>
            <a:endParaRPr sz="1600">
              <a:solidFill>
                <a:schemeClr val="dk1"/>
              </a:solidFill>
              <a:latin typeface="Calibri"/>
              <a:ea typeface="Calibri"/>
              <a:cs typeface="Calibri"/>
              <a:sym typeface="Calibri"/>
            </a:endParaRPr>
          </a:p>
          <a:p>
            <a:pPr indent="0" lvl="0" marL="0" rtl="0" algn="ctr">
              <a:lnSpc>
                <a:spcPct val="115000"/>
              </a:lnSpc>
              <a:spcBef>
                <a:spcPts val="0"/>
              </a:spcBef>
              <a:spcAft>
                <a:spcPts val="0"/>
              </a:spcAft>
              <a:buClr>
                <a:schemeClr val="dk1"/>
              </a:buClr>
              <a:buSzPts val="1100"/>
              <a:buFont typeface="Arial"/>
              <a:buNone/>
            </a:pPr>
            <a:r>
              <a:t/>
            </a:r>
            <a:endParaRPr sz="1600">
              <a:solidFill>
                <a:schemeClr val="dk1"/>
              </a:solidFill>
              <a:latin typeface="Calibri"/>
              <a:ea typeface="Calibri"/>
              <a:cs typeface="Calibri"/>
              <a:sym typeface="Calibri"/>
            </a:endParaRPr>
          </a:p>
          <a:p>
            <a:pPr indent="0" lvl="0" marL="0" rtl="0" algn="ctr">
              <a:lnSpc>
                <a:spcPct val="115000"/>
              </a:lnSpc>
              <a:spcBef>
                <a:spcPts val="0"/>
              </a:spcBef>
              <a:spcAft>
                <a:spcPts val="0"/>
              </a:spcAft>
              <a:buClr>
                <a:schemeClr val="dk1"/>
              </a:buClr>
              <a:buSzPts val="1100"/>
              <a:buFont typeface="Arial"/>
              <a:buNone/>
            </a:pPr>
            <a:r>
              <a:t/>
            </a:r>
            <a:endParaRPr sz="1600">
              <a:solidFill>
                <a:schemeClr val="dk1"/>
              </a:solidFill>
              <a:latin typeface="Calibri"/>
              <a:ea typeface="Calibri"/>
              <a:cs typeface="Calibri"/>
              <a:sym typeface="Calibri"/>
            </a:endParaRPr>
          </a:p>
          <a:p>
            <a:pPr indent="0" lvl="0" marL="0" rtl="0" algn="ctr">
              <a:lnSpc>
                <a:spcPct val="115000"/>
              </a:lnSpc>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A Healthy SMA</a:t>
            </a:r>
            <a:endParaRPr sz="1600">
              <a:solidFill>
                <a:schemeClr val="dk1"/>
              </a:solidFill>
              <a:latin typeface="Calibri"/>
              <a:ea typeface="Calibri"/>
              <a:cs typeface="Calibri"/>
              <a:sym typeface="Calibri"/>
            </a:endParaRPr>
          </a:p>
          <a:p>
            <a:pPr indent="0" lvl="0" marL="0" rtl="0" algn="ctr">
              <a:lnSpc>
                <a:spcPct val="115000"/>
              </a:lnSpc>
              <a:spcBef>
                <a:spcPts val="0"/>
              </a:spcBef>
              <a:spcAft>
                <a:spcPts val="0"/>
              </a:spcAft>
              <a:buClr>
                <a:schemeClr val="dk1"/>
              </a:buClr>
              <a:buSzPts val="1100"/>
              <a:buFont typeface="Arial"/>
              <a:buNone/>
            </a:pPr>
            <a:r>
              <a:t/>
            </a:r>
            <a:endParaRPr sz="1600">
              <a:solidFill>
                <a:schemeClr val="dk1"/>
              </a:solidFill>
              <a:latin typeface="Calibri"/>
              <a:ea typeface="Calibri"/>
              <a:cs typeface="Calibri"/>
              <a:sym typeface="Calibri"/>
            </a:endParaRPr>
          </a:p>
          <a:p>
            <a:pPr indent="0" lvl="0" marL="0" rtl="0" algn="ctr">
              <a:lnSpc>
                <a:spcPct val="115000"/>
              </a:lnSpc>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For Career Scaffolding</a:t>
            </a:r>
            <a:endParaRPr sz="1600">
              <a:solidFill>
                <a:schemeClr val="dk1"/>
              </a:solidFill>
              <a:latin typeface="Calibri"/>
              <a:ea typeface="Calibri"/>
              <a:cs typeface="Calibri"/>
              <a:sym typeface="Calibri"/>
            </a:endParaRPr>
          </a:p>
        </p:txBody>
      </p:sp>
      <p:cxnSp>
        <p:nvCxnSpPr>
          <p:cNvPr id="68" name="Google Shape;68;p15"/>
          <p:cNvCxnSpPr/>
          <p:nvPr/>
        </p:nvCxnSpPr>
        <p:spPr>
          <a:xfrm>
            <a:off x="576263" y="4741069"/>
            <a:ext cx="8089200" cy="0"/>
          </a:xfrm>
          <a:prstGeom prst="straightConnector1">
            <a:avLst/>
          </a:prstGeom>
          <a:noFill/>
          <a:ln cap="flat" cmpd="sng" w="12700">
            <a:solidFill>
              <a:srgbClr val="A5A5A5"/>
            </a:solidFill>
            <a:prstDash val="solid"/>
            <a:round/>
            <a:headEnd len="sm" w="sm" type="none"/>
            <a:tailEnd len="sm" w="sm" type="none"/>
          </a:ln>
        </p:spPr>
      </p:cxnSp>
      <p:pic>
        <p:nvPicPr>
          <p:cNvPr descr="NewLogo.png" id="69" name="Google Shape;69;p15"/>
          <p:cNvPicPr preferRelativeResize="0"/>
          <p:nvPr/>
        </p:nvPicPr>
        <p:blipFill rotWithShape="1">
          <a:blip r:embed="rId3">
            <a:alphaModFix/>
          </a:blip>
          <a:srcRect b="0" l="0" r="0" t="0"/>
          <a:stretch/>
        </p:blipFill>
        <p:spPr>
          <a:xfrm>
            <a:off x="7549754" y="4776788"/>
            <a:ext cx="1158478" cy="329805"/>
          </a:xfrm>
          <a:prstGeom prst="rect">
            <a:avLst/>
          </a:prstGeom>
          <a:noFill/>
          <a:ln>
            <a:noFill/>
          </a:ln>
        </p:spPr>
      </p:pic>
      <p:sp>
        <p:nvSpPr>
          <p:cNvPr id="70" name="Google Shape;70;p15"/>
          <p:cNvSpPr/>
          <p:nvPr/>
        </p:nvSpPr>
        <p:spPr>
          <a:xfrm>
            <a:off x="8335" y="0"/>
            <a:ext cx="9135600" cy="895200"/>
          </a:xfrm>
          <a:prstGeom prst="rect">
            <a:avLst/>
          </a:prstGeom>
          <a:solidFill>
            <a:srgbClr val="004278"/>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sp>
        <p:nvSpPr>
          <p:cNvPr id="71" name="Google Shape;71;p15"/>
          <p:cNvSpPr txBox="1"/>
          <p:nvPr/>
        </p:nvSpPr>
        <p:spPr>
          <a:xfrm>
            <a:off x="514350" y="251222"/>
            <a:ext cx="7867800" cy="423300"/>
          </a:xfrm>
          <a:prstGeom prst="rect">
            <a:avLst/>
          </a:prstGeom>
          <a:noFill/>
          <a:ln>
            <a:noFill/>
          </a:ln>
        </p:spPr>
        <p:txBody>
          <a:bodyPr anchorCtr="0" anchor="t" bIns="34275" lIns="68575" spcFirstLastPara="1" rIns="68575" wrap="square" tIns="34275">
            <a:spAutoFit/>
          </a:bodyPr>
          <a:lstStyle/>
          <a:p>
            <a:pPr indent="0" lvl="0" marL="0" marR="0" rtl="0" algn="ctr">
              <a:lnSpc>
                <a:spcPct val="110000"/>
              </a:lnSpc>
              <a:spcBef>
                <a:spcPts val="0"/>
              </a:spcBef>
              <a:spcAft>
                <a:spcPts val="0"/>
              </a:spcAft>
              <a:buClr>
                <a:schemeClr val="lt1"/>
              </a:buClr>
              <a:buSzPts val="1200"/>
              <a:buFont typeface="Arial"/>
              <a:buNone/>
            </a:pPr>
            <a:r>
              <a:rPr lang="en" sz="2300">
                <a:solidFill>
                  <a:srgbClr val="FFFFFF"/>
                </a:solidFill>
              </a:rPr>
              <a:t>Welcome and Thank you!</a:t>
            </a:r>
            <a:endParaRPr sz="2300">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cxnSp>
        <p:nvCxnSpPr>
          <p:cNvPr id="77" name="Google Shape;77;p16"/>
          <p:cNvCxnSpPr/>
          <p:nvPr/>
        </p:nvCxnSpPr>
        <p:spPr>
          <a:xfrm>
            <a:off x="576263" y="4741069"/>
            <a:ext cx="8089200" cy="0"/>
          </a:xfrm>
          <a:prstGeom prst="straightConnector1">
            <a:avLst/>
          </a:prstGeom>
          <a:noFill/>
          <a:ln cap="flat" cmpd="sng" w="12700">
            <a:solidFill>
              <a:srgbClr val="A5A5A5"/>
            </a:solidFill>
            <a:prstDash val="solid"/>
            <a:round/>
            <a:headEnd len="sm" w="sm" type="none"/>
            <a:tailEnd len="sm" w="sm" type="none"/>
          </a:ln>
        </p:spPr>
      </p:cxnSp>
      <p:sp>
        <p:nvSpPr>
          <p:cNvPr id="78" name="Google Shape;78;p16"/>
          <p:cNvSpPr/>
          <p:nvPr/>
        </p:nvSpPr>
        <p:spPr>
          <a:xfrm>
            <a:off x="514350" y="1079897"/>
            <a:ext cx="8151000" cy="3429000"/>
          </a:xfrm>
          <a:prstGeom prst="rect">
            <a:avLst/>
          </a:prstGeom>
          <a:noFill/>
          <a:ln>
            <a:noFill/>
          </a:ln>
        </p:spPr>
        <p:txBody>
          <a:bodyPr anchorCtr="0" anchor="t" bIns="34275" lIns="68575" spcFirstLastPara="1" rIns="68575" wrap="square" tIns="34275">
            <a:noAutofit/>
          </a:bodyPr>
          <a:lstStyle/>
          <a:p>
            <a:pPr indent="0" lvl="0" marL="0" rtl="0" algn="ctr">
              <a:lnSpc>
                <a:spcPct val="115000"/>
              </a:lnSpc>
              <a:spcBef>
                <a:spcPts val="0"/>
              </a:spcBef>
              <a:spcAft>
                <a:spcPts val="0"/>
              </a:spcAft>
              <a:buClr>
                <a:schemeClr val="dk1"/>
              </a:buClr>
              <a:buSzPts val="1100"/>
              <a:buFont typeface="Arial"/>
              <a:buNone/>
            </a:pPr>
            <a:r>
              <a:t/>
            </a:r>
            <a:endParaRPr sz="1600">
              <a:solidFill>
                <a:schemeClr val="dk1"/>
              </a:solidFill>
              <a:latin typeface="Calibri"/>
              <a:ea typeface="Calibri"/>
              <a:cs typeface="Calibri"/>
              <a:sym typeface="Calibri"/>
            </a:endParaRPr>
          </a:p>
          <a:p>
            <a:pPr indent="0" lvl="0" marL="0" rtl="0" algn="ctr">
              <a:lnSpc>
                <a:spcPct val="115000"/>
              </a:lnSpc>
              <a:spcBef>
                <a:spcPts val="0"/>
              </a:spcBef>
              <a:spcAft>
                <a:spcPts val="0"/>
              </a:spcAft>
              <a:buClr>
                <a:schemeClr val="dk1"/>
              </a:buClr>
              <a:buSzPts val="1100"/>
              <a:buFont typeface="Arial"/>
              <a:buNone/>
            </a:pPr>
            <a:r>
              <a:t/>
            </a:r>
            <a:endParaRPr sz="1600">
              <a:solidFill>
                <a:schemeClr val="dk1"/>
              </a:solidFill>
              <a:latin typeface="Calibri"/>
              <a:ea typeface="Calibri"/>
              <a:cs typeface="Calibri"/>
              <a:sym typeface="Calibri"/>
            </a:endParaRPr>
          </a:p>
          <a:p>
            <a:pPr indent="0" lvl="0" marL="0" rtl="0" algn="ctr">
              <a:lnSpc>
                <a:spcPct val="115000"/>
              </a:lnSpc>
              <a:spcBef>
                <a:spcPts val="0"/>
              </a:spcBef>
              <a:spcAft>
                <a:spcPts val="0"/>
              </a:spcAft>
              <a:buClr>
                <a:schemeClr val="dk1"/>
              </a:buClr>
              <a:buSzPts val="1100"/>
              <a:buFont typeface="Arial"/>
              <a:buNone/>
            </a:pPr>
            <a:r>
              <a:t/>
            </a:r>
            <a:endParaRPr sz="1600">
              <a:solidFill>
                <a:schemeClr val="dk1"/>
              </a:solidFill>
              <a:latin typeface="Calibri"/>
              <a:ea typeface="Calibri"/>
              <a:cs typeface="Calibri"/>
              <a:sym typeface="Calibri"/>
            </a:endParaRPr>
          </a:p>
          <a:p>
            <a:pPr indent="0" lvl="0" marL="0" rtl="0" algn="ctr">
              <a:lnSpc>
                <a:spcPct val="115000"/>
              </a:lnSpc>
              <a:spcBef>
                <a:spcPts val="0"/>
              </a:spcBef>
              <a:spcAft>
                <a:spcPts val="0"/>
              </a:spcAft>
              <a:buClr>
                <a:schemeClr val="dk1"/>
              </a:buClr>
              <a:buSzPts val="1100"/>
              <a:buFont typeface="Arial"/>
              <a:buNone/>
            </a:pPr>
            <a:r>
              <a:t/>
            </a:r>
            <a:endParaRPr sz="1600">
              <a:solidFill>
                <a:schemeClr val="dk1"/>
              </a:solidFill>
              <a:latin typeface="Calibri"/>
              <a:ea typeface="Calibri"/>
              <a:cs typeface="Calibri"/>
              <a:sym typeface="Calibri"/>
            </a:endParaRPr>
          </a:p>
          <a:p>
            <a:pPr indent="0" lvl="0" marL="0" rtl="0" algn="ctr">
              <a:lnSpc>
                <a:spcPct val="115000"/>
              </a:lnSpc>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https://medanthro.net/interest-groups/</a:t>
            </a:r>
            <a:endParaRPr sz="1600">
              <a:solidFill>
                <a:schemeClr val="dk1"/>
              </a:solidFill>
              <a:latin typeface="Calibri"/>
              <a:ea typeface="Calibri"/>
              <a:cs typeface="Calibri"/>
              <a:sym typeface="Calibri"/>
            </a:endParaRPr>
          </a:p>
        </p:txBody>
      </p:sp>
      <p:pic>
        <p:nvPicPr>
          <p:cNvPr descr="NewLogo.png" id="79" name="Google Shape;79;p16"/>
          <p:cNvPicPr preferRelativeResize="0"/>
          <p:nvPr/>
        </p:nvPicPr>
        <p:blipFill rotWithShape="1">
          <a:blip r:embed="rId3">
            <a:alphaModFix/>
          </a:blip>
          <a:srcRect b="0" l="0" r="0" t="0"/>
          <a:stretch/>
        </p:blipFill>
        <p:spPr>
          <a:xfrm>
            <a:off x="7549754" y="4776788"/>
            <a:ext cx="1158478" cy="329805"/>
          </a:xfrm>
          <a:prstGeom prst="rect">
            <a:avLst/>
          </a:prstGeom>
          <a:noFill/>
          <a:ln>
            <a:noFill/>
          </a:ln>
        </p:spPr>
      </p:pic>
      <p:sp>
        <p:nvSpPr>
          <p:cNvPr id="80" name="Google Shape;80;p16"/>
          <p:cNvSpPr/>
          <p:nvPr/>
        </p:nvSpPr>
        <p:spPr>
          <a:xfrm>
            <a:off x="8335" y="0"/>
            <a:ext cx="9135600" cy="895200"/>
          </a:xfrm>
          <a:prstGeom prst="rect">
            <a:avLst/>
          </a:prstGeom>
          <a:solidFill>
            <a:srgbClr val="004278"/>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sp>
        <p:nvSpPr>
          <p:cNvPr id="81" name="Google Shape;81;p16"/>
          <p:cNvSpPr txBox="1"/>
          <p:nvPr/>
        </p:nvSpPr>
        <p:spPr>
          <a:xfrm>
            <a:off x="514350" y="251222"/>
            <a:ext cx="7867800" cy="423300"/>
          </a:xfrm>
          <a:prstGeom prst="rect">
            <a:avLst/>
          </a:prstGeom>
          <a:noFill/>
          <a:ln>
            <a:noFill/>
          </a:ln>
        </p:spPr>
        <p:txBody>
          <a:bodyPr anchorCtr="0" anchor="t" bIns="34275" lIns="68575" spcFirstLastPara="1" rIns="68575" wrap="square" tIns="34275">
            <a:spAutoFit/>
          </a:bodyPr>
          <a:lstStyle/>
          <a:p>
            <a:pPr indent="0" lvl="0" marL="0" marR="0" rtl="0" algn="ctr">
              <a:lnSpc>
                <a:spcPct val="110000"/>
              </a:lnSpc>
              <a:spcBef>
                <a:spcPts val="0"/>
              </a:spcBef>
              <a:spcAft>
                <a:spcPts val="0"/>
              </a:spcAft>
              <a:buClr>
                <a:schemeClr val="lt1"/>
              </a:buClr>
              <a:buSzPts val="1200"/>
              <a:buFont typeface="Arial"/>
              <a:buNone/>
            </a:pPr>
            <a:r>
              <a:rPr lang="en" sz="2300">
                <a:solidFill>
                  <a:srgbClr val="FFFFFF"/>
                </a:solidFill>
              </a:rPr>
              <a:t>Website Overview</a:t>
            </a:r>
            <a:endParaRPr sz="2300">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7"/>
          <p:cNvSpPr/>
          <p:nvPr/>
        </p:nvSpPr>
        <p:spPr>
          <a:xfrm>
            <a:off x="514350" y="1079897"/>
            <a:ext cx="8151000" cy="3429000"/>
          </a:xfrm>
          <a:prstGeom prst="rect">
            <a:avLst/>
          </a:prstGeom>
          <a:noFill/>
          <a:ln>
            <a:noFill/>
          </a:ln>
        </p:spPr>
        <p:txBody>
          <a:bodyPr anchorCtr="0" anchor="t" bIns="34275" lIns="68575" spcFirstLastPara="1" rIns="68575" wrap="square" tIns="34275">
            <a:noAutofit/>
          </a:bodyPr>
          <a:lstStyle/>
          <a:p>
            <a:pPr indent="0" lvl="0" marL="0" rtl="0" algn="l">
              <a:lnSpc>
                <a:spcPct val="115000"/>
              </a:lnSpc>
              <a:spcBef>
                <a:spcPts val="0"/>
              </a:spcBef>
              <a:spcAft>
                <a:spcPts val="0"/>
              </a:spcAft>
              <a:buNone/>
            </a:pPr>
            <a:r>
              <a:rPr lang="en" sz="1700">
                <a:solidFill>
                  <a:schemeClr val="dk1"/>
                </a:solidFill>
                <a:latin typeface="Times New Roman"/>
                <a:ea typeface="Times New Roman"/>
                <a:cs typeface="Times New Roman"/>
                <a:sym typeface="Times New Roman"/>
              </a:rPr>
              <a:t>Duties</a:t>
            </a:r>
            <a:endParaRPr sz="1700">
              <a:solidFill>
                <a:schemeClr val="dk1"/>
              </a:solidFill>
              <a:latin typeface="Times New Roman"/>
              <a:ea typeface="Times New Roman"/>
              <a:cs typeface="Times New Roman"/>
              <a:sym typeface="Times New Roman"/>
            </a:endParaRPr>
          </a:p>
          <a:p>
            <a:pPr indent="-336550" lvl="0" marL="457200" rtl="0" algn="l">
              <a:lnSpc>
                <a:spcPct val="115000"/>
              </a:lnSpc>
              <a:spcBef>
                <a:spcPts val="0"/>
              </a:spcBef>
              <a:spcAft>
                <a:spcPts val="0"/>
              </a:spcAft>
              <a:buClr>
                <a:schemeClr val="dk1"/>
              </a:buClr>
              <a:buSzPts val="1700"/>
              <a:buFont typeface="Times New Roman"/>
              <a:buChar char="●"/>
            </a:pPr>
            <a:r>
              <a:rPr lang="en" sz="1700">
                <a:solidFill>
                  <a:schemeClr val="dk1"/>
                </a:solidFill>
                <a:latin typeface="Times New Roman"/>
                <a:ea typeface="Times New Roman"/>
                <a:cs typeface="Times New Roman"/>
                <a:sym typeface="Times New Roman"/>
              </a:rPr>
              <a:t>Facilitate communication between SIGs and the SMA Board;</a:t>
            </a:r>
            <a:endParaRPr sz="1700">
              <a:solidFill>
                <a:schemeClr val="dk1"/>
              </a:solidFill>
              <a:latin typeface="Times New Roman"/>
              <a:ea typeface="Times New Roman"/>
              <a:cs typeface="Times New Roman"/>
              <a:sym typeface="Times New Roman"/>
            </a:endParaRPr>
          </a:p>
          <a:p>
            <a:pPr indent="-336550" lvl="0" marL="457200" rtl="0" algn="l">
              <a:lnSpc>
                <a:spcPct val="115000"/>
              </a:lnSpc>
              <a:spcBef>
                <a:spcPts val="0"/>
              </a:spcBef>
              <a:spcAft>
                <a:spcPts val="0"/>
              </a:spcAft>
              <a:buClr>
                <a:schemeClr val="dk1"/>
              </a:buClr>
              <a:buSzPts val="1700"/>
              <a:buFont typeface="Times New Roman"/>
              <a:buChar char="●"/>
            </a:pPr>
            <a:r>
              <a:rPr lang="en" sz="1700">
                <a:solidFill>
                  <a:schemeClr val="dk1"/>
                </a:solidFill>
                <a:latin typeface="Times New Roman"/>
                <a:ea typeface="Times New Roman"/>
                <a:cs typeface="Times New Roman"/>
                <a:sym typeface="Times New Roman"/>
              </a:rPr>
              <a:t>Arrange your SIG Business Meetings at the AAA or an independent SMA event;</a:t>
            </a:r>
            <a:endParaRPr sz="1700">
              <a:solidFill>
                <a:schemeClr val="dk1"/>
              </a:solidFill>
              <a:latin typeface="Times New Roman"/>
              <a:ea typeface="Times New Roman"/>
              <a:cs typeface="Times New Roman"/>
              <a:sym typeface="Times New Roman"/>
            </a:endParaRPr>
          </a:p>
          <a:p>
            <a:pPr indent="-336550" lvl="0" marL="457200" rtl="0" algn="l">
              <a:lnSpc>
                <a:spcPct val="115000"/>
              </a:lnSpc>
              <a:spcBef>
                <a:spcPts val="0"/>
              </a:spcBef>
              <a:spcAft>
                <a:spcPts val="0"/>
              </a:spcAft>
              <a:buClr>
                <a:schemeClr val="dk1"/>
              </a:buClr>
              <a:buSzPts val="1700"/>
              <a:buFont typeface="Times New Roman"/>
              <a:buChar char="●"/>
            </a:pPr>
            <a:r>
              <a:rPr lang="en" sz="1700">
                <a:solidFill>
                  <a:schemeClr val="dk1"/>
                </a:solidFill>
                <a:latin typeface="Times New Roman"/>
                <a:ea typeface="Times New Roman"/>
                <a:cs typeface="Times New Roman"/>
                <a:sym typeface="Times New Roman"/>
              </a:rPr>
              <a:t>Facilitate certificate procurement for prizes;</a:t>
            </a:r>
            <a:endParaRPr sz="1700">
              <a:solidFill>
                <a:schemeClr val="dk1"/>
              </a:solidFill>
              <a:latin typeface="Times New Roman"/>
              <a:ea typeface="Times New Roman"/>
              <a:cs typeface="Times New Roman"/>
              <a:sym typeface="Times New Roman"/>
            </a:endParaRPr>
          </a:p>
          <a:p>
            <a:pPr indent="-336550" lvl="0" marL="457200" rtl="0" algn="l">
              <a:lnSpc>
                <a:spcPct val="115000"/>
              </a:lnSpc>
              <a:spcBef>
                <a:spcPts val="0"/>
              </a:spcBef>
              <a:spcAft>
                <a:spcPts val="0"/>
              </a:spcAft>
              <a:buClr>
                <a:schemeClr val="dk1"/>
              </a:buClr>
              <a:buSzPts val="1700"/>
              <a:buFont typeface="Times New Roman"/>
              <a:buChar char="●"/>
            </a:pPr>
            <a:r>
              <a:rPr lang="en" sz="1700">
                <a:solidFill>
                  <a:schemeClr val="dk1"/>
                </a:solidFill>
                <a:latin typeface="Times New Roman"/>
                <a:ea typeface="Times New Roman"/>
                <a:cs typeface="Times New Roman"/>
                <a:sym typeface="Times New Roman"/>
              </a:rPr>
              <a:t>Update your Leadership contact lists and keep all your official SMA website content up-to-date;</a:t>
            </a:r>
            <a:endParaRPr sz="1700">
              <a:solidFill>
                <a:schemeClr val="dk1"/>
              </a:solidFill>
              <a:latin typeface="Times New Roman"/>
              <a:ea typeface="Times New Roman"/>
              <a:cs typeface="Times New Roman"/>
              <a:sym typeface="Times New Roman"/>
            </a:endParaRPr>
          </a:p>
          <a:p>
            <a:pPr indent="-336550" lvl="0" marL="457200" rtl="0" algn="l">
              <a:lnSpc>
                <a:spcPct val="115000"/>
              </a:lnSpc>
              <a:spcBef>
                <a:spcPts val="0"/>
              </a:spcBef>
              <a:spcAft>
                <a:spcPts val="0"/>
              </a:spcAft>
              <a:buClr>
                <a:schemeClr val="dk1"/>
              </a:buClr>
              <a:buSzPts val="1700"/>
              <a:buFont typeface="Times New Roman"/>
              <a:buChar char="●"/>
            </a:pPr>
            <a:r>
              <a:rPr lang="en" sz="1700">
                <a:solidFill>
                  <a:schemeClr val="dk1"/>
                </a:solidFill>
                <a:latin typeface="Times New Roman"/>
                <a:ea typeface="Times New Roman"/>
                <a:cs typeface="Times New Roman"/>
                <a:sym typeface="Times New Roman"/>
              </a:rPr>
              <a:t>Maintain your own membership lists;</a:t>
            </a:r>
            <a:endParaRPr sz="1700">
              <a:solidFill>
                <a:schemeClr val="dk1"/>
              </a:solidFill>
              <a:latin typeface="Times New Roman"/>
              <a:ea typeface="Times New Roman"/>
              <a:cs typeface="Times New Roman"/>
              <a:sym typeface="Times New Roman"/>
            </a:endParaRPr>
          </a:p>
          <a:p>
            <a:pPr indent="-336550" lvl="0" marL="457200" rtl="0" algn="l">
              <a:lnSpc>
                <a:spcPct val="115000"/>
              </a:lnSpc>
              <a:spcBef>
                <a:spcPts val="0"/>
              </a:spcBef>
              <a:spcAft>
                <a:spcPts val="0"/>
              </a:spcAft>
              <a:buClr>
                <a:schemeClr val="dk1"/>
              </a:buClr>
              <a:buSzPts val="1700"/>
              <a:buFont typeface="Times New Roman"/>
              <a:buChar char="●"/>
            </a:pPr>
            <a:r>
              <a:rPr lang="en" sz="1700">
                <a:solidFill>
                  <a:schemeClr val="dk1"/>
                </a:solidFill>
                <a:latin typeface="Times New Roman"/>
                <a:ea typeface="Times New Roman"/>
                <a:cs typeface="Times New Roman"/>
                <a:sym typeface="Times New Roman"/>
              </a:rPr>
              <a:t>Communicate specific SIG activities to the Board and various SMA sites;</a:t>
            </a:r>
            <a:endParaRPr sz="1700">
              <a:solidFill>
                <a:schemeClr val="dk1"/>
              </a:solidFill>
              <a:latin typeface="Times New Roman"/>
              <a:ea typeface="Times New Roman"/>
              <a:cs typeface="Times New Roman"/>
              <a:sym typeface="Times New Roman"/>
            </a:endParaRPr>
          </a:p>
          <a:p>
            <a:pPr indent="-336550" lvl="0" marL="457200" rtl="0" algn="l">
              <a:lnSpc>
                <a:spcPct val="115000"/>
              </a:lnSpc>
              <a:spcBef>
                <a:spcPts val="0"/>
              </a:spcBef>
              <a:spcAft>
                <a:spcPts val="0"/>
              </a:spcAft>
              <a:buClr>
                <a:schemeClr val="dk1"/>
              </a:buClr>
              <a:buSzPts val="1700"/>
              <a:buFont typeface="Times New Roman"/>
              <a:buChar char="●"/>
            </a:pPr>
            <a:r>
              <a:rPr lang="en" sz="1700">
                <a:solidFill>
                  <a:schemeClr val="dk1"/>
                </a:solidFill>
                <a:latin typeface="Times New Roman"/>
                <a:ea typeface="Times New Roman"/>
                <a:cs typeface="Times New Roman"/>
                <a:sym typeface="Times New Roman"/>
              </a:rPr>
              <a:t>Plan your use of </a:t>
            </a:r>
            <a:r>
              <a:rPr lang="en" sz="1700">
                <a:solidFill>
                  <a:schemeClr val="dk1"/>
                </a:solidFill>
                <a:latin typeface="Times New Roman"/>
                <a:ea typeface="Times New Roman"/>
                <a:cs typeface="Times New Roman"/>
                <a:sym typeface="Times New Roman"/>
              </a:rPr>
              <a:t>funds, then report on activities;</a:t>
            </a:r>
            <a:endParaRPr sz="1700">
              <a:solidFill>
                <a:schemeClr val="dk1"/>
              </a:solidFill>
              <a:latin typeface="Times New Roman"/>
              <a:ea typeface="Times New Roman"/>
              <a:cs typeface="Times New Roman"/>
              <a:sym typeface="Times New Roman"/>
            </a:endParaRPr>
          </a:p>
          <a:p>
            <a:pPr indent="-336550" lvl="0" marL="457200" rtl="0" algn="l">
              <a:lnSpc>
                <a:spcPct val="115000"/>
              </a:lnSpc>
              <a:spcBef>
                <a:spcPts val="0"/>
              </a:spcBef>
              <a:spcAft>
                <a:spcPts val="0"/>
              </a:spcAft>
              <a:buClr>
                <a:schemeClr val="dk1"/>
              </a:buClr>
              <a:buSzPts val="1700"/>
              <a:buFont typeface="Times New Roman"/>
              <a:buChar char="●"/>
            </a:pPr>
            <a:r>
              <a:rPr lang="en" sz="1700">
                <a:solidFill>
                  <a:schemeClr val="dk1"/>
                </a:solidFill>
                <a:latin typeface="Times New Roman"/>
                <a:ea typeface="Times New Roman"/>
                <a:cs typeface="Times New Roman"/>
                <a:sym typeface="Times New Roman"/>
              </a:rPr>
              <a:t>Work with Liaison to ensure  reimbursements and budget updates are handled.</a:t>
            </a:r>
            <a:endParaRPr sz="17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t/>
            </a:r>
            <a:endParaRPr sz="1200">
              <a:solidFill>
                <a:schemeClr val="dk1"/>
              </a:solidFill>
              <a:latin typeface="Times New Roman"/>
              <a:ea typeface="Times New Roman"/>
              <a:cs typeface="Times New Roman"/>
              <a:sym typeface="Times New Roman"/>
            </a:endParaRPr>
          </a:p>
        </p:txBody>
      </p:sp>
      <p:cxnSp>
        <p:nvCxnSpPr>
          <p:cNvPr id="88" name="Google Shape;88;p17"/>
          <p:cNvCxnSpPr/>
          <p:nvPr/>
        </p:nvCxnSpPr>
        <p:spPr>
          <a:xfrm>
            <a:off x="576263" y="4741069"/>
            <a:ext cx="8089200" cy="0"/>
          </a:xfrm>
          <a:prstGeom prst="straightConnector1">
            <a:avLst/>
          </a:prstGeom>
          <a:noFill/>
          <a:ln cap="flat" cmpd="sng" w="12700">
            <a:solidFill>
              <a:srgbClr val="A5A5A5"/>
            </a:solidFill>
            <a:prstDash val="solid"/>
            <a:round/>
            <a:headEnd len="sm" w="sm" type="none"/>
            <a:tailEnd len="sm" w="sm" type="none"/>
          </a:ln>
        </p:spPr>
      </p:cxnSp>
      <p:pic>
        <p:nvPicPr>
          <p:cNvPr descr="NewLogo.png" id="89" name="Google Shape;89;p17"/>
          <p:cNvPicPr preferRelativeResize="0"/>
          <p:nvPr/>
        </p:nvPicPr>
        <p:blipFill rotWithShape="1">
          <a:blip r:embed="rId3">
            <a:alphaModFix/>
          </a:blip>
          <a:srcRect b="0" l="0" r="0" t="0"/>
          <a:stretch/>
        </p:blipFill>
        <p:spPr>
          <a:xfrm>
            <a:off x="7549754" y="4776788"/>
            <a:ext cx="1158478" cy="329805"/>
          </a:xfrm>
          <a:prstGeom prst="rect">
            <a:avLst/>
          </a:prstGeom>
          <a:noFill/>
          <a:ln>
            <a:noFill/>
          </a:ln>
        </p:spPr>
      </p:pic>
      <p:sp>
        <p:nvSpPr>
          <p:cNvPr id="90" name="Google Shape;90;p17"/>
          <p:cNvSpPr/>
          <p:nvPr/>
        </p:nvSpPr>
        <p:spPr>
          <a:xfrm>
            <a:off x="8335" y="0"/>
            <a:ext cx="9135600" cy="895200"/>
          </a:xfrm>
          <a:prstGeom prst="rect">
            <a:avLst/>
          </a:prstGeom>
          <a:solidFill>
            <a:srgbClr val="004278"/>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sp>
        <p:nvSpPr>
          <p:cNvPr id="91" name="Google Shape;91;p17"/>
          <p:cNvSpPr txBox="1"/>
          <p:nvPr/>
        </p:nvSpPr>
        <p:spPr>
          <a:xfrm>
            <a:off x="514350" y="251222"/>
            <a:ext cx="7867800" cy="423300"/>
          </a:xfrm>
          <a:prstGeom prst="rect">
            <a:avLst/>
          </a:prstGeom>
          <a:noFill/>
          <a:ln>
            <a:noFill/>
          </a:ln>
        </p:spPr>
        <p:txBody>
          <a:bodyPr anchorCtr="0" anchor="t" bIns="34275" lIns="68575" spcFirstLastPara="1" rIns="68575" wrap="square" tIns="34275">
            <a:spAutoFit/>
          </a:bodyPr>
          <a:lstStyle/>
          <a:p>
            <a:pPr indent="0" lvl="0" marL="0" marR="0" rtl="0" algn="ctr">
              <a:lnSpc>
                <a:spcPct val="110000"/>
              </a:lnSpc>
              <a:spcBef>
                <a:spcPts val="0"/>
              </a:spcBef>
              <a:spcAft>
                <a:spcPts val="0"/>
              </a:spcAft>
              <a:buClr>
                <a:schemeClr val="lt1"/>
              </a:buClr>
              <a:buSzPts val="1200"/>
              <a:buFont typeface="Arial"/>
              <a:buNone/>
            </a:pPr>
            <a:r>
              <a:rPr lang="en" sz="2300">
                <a:solidFill>
                  <a:srgbClr val="FFFFFF"/>
                </a:solidFill>
              </a:rPr>
              <a:t>General Policies &amp; Procedures</a:t>
            </a:r>
            <a:endParaRPr sz="2300">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8"/>
          <p:cNvSpPr/>
          <p:nvPr/>
        </p:nvSpPr>
        <p:spPr>
          <a:xfrm>
            <a:off x="514350" y="1079897"/>
            <a:ext cx="8151000" cy="3429000"/>
          </a:xfrm>
          <a:prstGeom prst="rect">
            <a:avLst/>
          </a:prstGeom>
          <a:noFill/>
          <a:ln>
            <a:noFill/>
          </a:ln>
        </p:spPr>
        <p:txBody>
          <a:bodyPr anchorCtr="0" anchor="t" bIns="34275" lIns="68575" spcFirstLastPara="1" rIns="68575" wrap="square" tIns="34275">
            <a:noAutofit/>
          </a:bodyPr>
          <a:lstStyle/>
          <a:p>
            <a:pPr indent="0" lvl="0" marL="0" rtl="0" algn="l">
              <a:lnSpc>
                <a:spcPct val="115000"/>
              </a:lnSpc>
              <a:spcBef>
                <a:spcPts val="0"/>
              </a:spcBef>
              <a:spcAft>
                <a:spcPts val="0"/>
              </a:spcAft>
              <a:buClr>
                <a:schemeClr val="dk1"/>
              </a:buClr>
              <a:buSzPts val="1100"/>
              <a:buFont typeface="Arial"/>
              <a:buNone/>
            </a:pPr>
            <a:r>
              <a:rPr lang="en" sz="2000">
                <a:solidFill>
                  <a:srgbClr val="5B9BD4"/>
                </a:solidFill>
                <a:latin typeface="Times New Roman"/>
                <a:ea typeface="Times New Roman"/>
                <a:cs typeface="Times New Roman"/>
                <a:sym typeface="Times New Roman"/>
              </a:rPr>
              <a:t>Funds and Funding Guidelines for SIGs</a:t>
            </a:r>
            <a:endParaRPr sz="2000">
              <a:solidFill>
                <a:srgbClr val="5B9BD4"/>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t/>
            </a:r>
            <a:endParaRPr sz="1600">
              <a:solidFill>
                <a:schemeClr val="dk1"/>
              </a:solidFill>
              <a:latin typeface="Times New Roman"/>
              <a:ea typeface="Times New Roman"/>
              <a:cs typeface="Times New Roman"/>
              <a:sym typeface="Times New Roman"/>
            </a:endParaRPr>
          </a:p>
          <a:p>
            <a:pPr indent="0" lvl="0" marL="0" rtl="0" algn="l">
              <a:lnSpc>
                <a:spcPct val="115000"/>
              </a:lnSpc>
              <a:spcBef>
                <a:spcPts val="1000"/>
              </a:spcBef>
              <a:spcAft>
                <a:spcPts val="0"/>
              </a:spcAft>
              <a:buClr>
                <a:schemeClr val="dk1"/>
              </a:buClr>
              <a:buSzPts val="1100"/>
              <a:buFont typeface="Arial"/>
              <a:buNone/>
            </a:pPr>
            <a:r>
              <a:rPr lang="en" sz="1600">
                <a:solidFill>
                  <a:schemeClr val="dk1"/>
                </a:solidFill>
                <a:latin typeface="Times New Roman"/>
                <a:ea typeface="Times New Roman"/>
                <a:cs typeface="Times New Roman"/>
                <a:sym typeface="Times New Roman"/>
              </a:rPr>
              <a:t>SMA-SIGs use SMA-allocated funds, and any other funds that the SMA has set aside for their use, for prizes, newsletters, events, etc. Requests for reimbursement of funds should be sent to the SMA Treasurer and SIG Liaison who will process the request. Please check with the SMA Treasurer to ensure funds are available prior to scheduled events.</a:t>
            </a:r>
            <a:endParaRPr sz="1600">
              <a:solidFill>
                <a:schemeClr val="dk1"/>
              </a:solidFill>
              <a:latin typeface="Times New Roman"/>
              <a:ea typeface="Times New Roman"/>
              <a:cs typeface="Times New Roman"/>
              <a:sym typeface="Times New Roman"/>
            </a:endParaRPr>
          </a:p>
          <a:p>
            <a:pPr indent="0" lvl="0" marL="0" rtl="0" algn="l">
              <a:lnSpc>
                <a:spcPct val="115000"/>
              </a:lnSpc>
              <a:spcBef>
                <a:spcPts val="1000"/>
              </a:spcBef>
              <a:spcAft>
                <a:spcPts val="0"/>
              </a:spcAft>
              <a:buClr>
                <a:schemeClr val="dk1"/>
              </a:buClr>
              <a:buSzPts val="1100"/>
              <a:buFont typeface="Arial"/>
              <a:buNone/>
            </a:pPr>
            <a:r>
              <a:rPr lang="en" sz="1600">
                <a:solidFill>
                  <a:schemeClr val="dk1"/>
                </a:solidFill>
                <a:latin typeface="Times New Roman"/>
                <a:ea typeface="Times New Roman"/>
                <a:cs typeface="Times New Roman"/>
                <a:sym typeface="Times New Roman"/>
              </a:rPr>
              <a:t>Requests for prizes should include the amount, full name of the prize awardee, home address and SSN#. AAA will also request that you fill out a W-9 form. If prizes are to be split among multiple awardees please obtain the contact information and SSN# for all awardees.</a:t>
            </a:r>
            <a:endParaRPr sz="1600">
              <a:solidFill>
                <a:schemeClr val="dk1"/>
              </a:solidFill>
              <a:latin typeface="Times New Roman"/>
              <a:ea typeface="Times New Roman"/>
              <a:cs typeface="Times New Roman"/>
              <a:sym typeface="Times New Roman"/>
            </a:endParaRPr>
          </a:p>
          <a:p>
            <a:pPr indent="0" lvl="0" marL="0" rtl="0" algn="just">
              <a:lnSpc>
                <a:spcPct val="115000"/>
              </a:lnSpc>
              <a:spcBef>
                <a:spcPts val="1000"/>
              </a:spcBef>
              <a:spcAft>
                <a:spcPts val="1000"/>
              </a:spcAft>
              <a:buClr>
                <a:schemeClr val="dk1"/>
              </a:buClr>
              <a:buSzPts val="1100"/>
              <a:buFont typeface="Arial"/>
              <a:buNone/>
            </a:pPr>
            <a:r>
              <a:rPr lang="en" sz="1600">
                <a:solidFill>
                  <a:schemeClr val="dk1"/>
                </a:solidFill>
                <a:latin typeface="Times New Roman"/>
                <a:ea typeface="Times New Roman"/>
                <a:cs typeface="Times New Roman"/>
                <a:sym typeface="Times New Roman"/>
              </a:rPr>
              <a:t>Reimbursements for all other activities should be invoiced with appropriate receipts.</a:t>
            </a:r>
            <a:endParaRPr sz="2000">
              <a:solidFill>
                <a:srgbClr val="5B9BD4"/>
              </a:solidFill>
              <a:latin typeface="Times New Roman"/>
              <a:ea typeface="Times New Roman"/>
              <a:cs typeface="Times New Roman"/>
              <a:sym typeface="Times New Roman"/>
            </a:endParaRPr>
          </a:p>
        </p:txBody>
      </p:sp>
      <p:cxnSp>
        <p:nvCxnSpPr>
          <p:cNvPr id="98" name="Google Shape;98;p18"/>
          <p:cNvCxnSpPr/>
          <p:nvPr/>
        </p:nvCxnSpPr>
        <p:spPr>
          <a:xfrm>
            <a:off x="576263" y="4741069"/>
            <a:ext cx="8089200" cy="0"/>
          </a:xfrm>
          <a:prstGeom prst="straightConnector1">
            <a:avLst/>
          </a:prstGeom>
          <a:noFill/>
          <a:ln cap="flat" cmpd="sng" w="12700">
            <a:solidFill>
              <a:srgbClr val="A5A5A5"/>
            </a:solidFill>
            <a:prstDash val="solid"/>
            <a:round/>
            <a:headEnd len="sm" w="sm" type="none"/>
            <a:tailEnd len="sm" w="sm" type="none"/>
          </a:ln>
        </p:spPr>
      </p:cxnSp>
      <p:pic>
        <p:nvPicPr>
          <p:cNvPr descr="NewLogo.png" id="99" name="Google Shape;99;p18"/>
          <p:cNvPicPr preferRelativeResize="0"/>
          <p:nvPr/>
        </p:nvPicPr>
        <p:blipFill rotWithShape="1">
          <a:blip r:embed="rId3">
            <a:alphaModFix/>
          </a:blip>
          <a:srcRect b="0" l="0" r="0" t="0"/>
          <a:stretch/>
        </p:blipFill>
        <p:spPr>
          <a:xfrm>
            <a:off x="7549754" y="4776788"/>
            <a:ext cx="1158478" cy="329805"/>
          </a:xfrm>
          <a:prstGeom prst="rect">
            <a:avLst/>
          </a:prstGeom>
          <a:noFill/>
          <a:ln>
            <a:noFill/>
          </a:ln>
        </p:spPr>
      </p:pic>
      <p:sp>
        <p:nvSpPr>
          <p:cNvPr id="100" name="Google Shape;100;p18"/>
          <p:cNvSpPr/>
          <p:nvPr/>
        </p:nvSpPr>
        <p:spPr>
          <a:xfrm>
            <a:off x="8335" y="0"/>
            <a:ext cx="9135600" cy="895200"/>
          </a:xfrm>
          <a:prstGeom prst="rect">
            <a:avLst/>
          </a:prstGeom>
          <a:solidFill>
            <a:srgbClr val="004278"/>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sp>
        <p:nvSpPr>
          <p:cNvPr id="101" name="Google Shape;101;p18"/>
          <p:cNvSpPr txBox="1"/>
          <p:nvPr/>
        </p:nvSpPr>
        <p:spPr>
          <a:xfrm>
            <a:off x="514350" y="251222"/>
            <a:ext cx="7867800" cy="423300"/>
          </a:xfrm>
          <a:prstGeom prst="rect">
            <a:avLst/>
          </a:prstGeom>
          <a:noFill/>
          <a:ln>
            <a:noFill/>
          </a:ln>
        </p:spPr>
        <p:txBody>
          <a:bodyPr anchorCtr="0" anchor="t" bIns="34275" lIns="68575" spcFirstLastPara="1" rIns="68575" wrap="square" tIns="34275">
            <a:spAutoFit/>
          </a:bodyPr>
          <a:lstStyle/>
          <a:p>
            <a:pPr indent="0" lvl="0" marL="0" marR="0" rtl="0" algn="ctr">
              <a:lnSpc>
                <a:spcPct val="110000"/>
              </a:lnSpc>
              <a:spcBef>
                <a:spcPts val="0"/>
              </a:spcBef>
              <a:spcAft>
                <a:spcPts val="0"/>
              </a:spcAft>
              <a:buClr>
                <a:schemeClr val="lt1"/>
              </a:buClr>
              <a:buSzPts val="1200"/>
              <a:buFont typeface="Arial"/>
              <a:buNone/>
            </a:pPr>
            <a:r>
              <a:rPr lang="en" sz="2300">
                <a:solidFill>
                  <a:srgbClr val="FFFFFF"/>
                </a:solidFill>
              </a:rPr>
              <a:t>Funds</a:t>
            </a:r>
            <a:endParaRPr sz="2300">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9"/>
          <p:cNvSpPr/>
          <p:nvPr/>
        </p:nvSpPr>
        <p:spPr>
          <a:xfrm>
            <a:off x="514350" y="1079897"/>
            <a:ext cx="8151000" cy="3429000"/>
          </a:xfrm>
          <a:prstGeom prst="rect">
            <a:avLst/>
          </a:prstGeom>
          <a:noFill/>
          <a:ln>
            <a:noFill/>
          </a:ln>
        </p:spPr>
        <p:txBody>
          <a:bodyPr anchorCtr="0" anchor="t" bIns="34275" lIns="68575" spcFirstLastPara="1" rIns="68575" wrap="square" tIns="34275">
            <a:noAutofit/>
          </a:bodyPr>
          <a:lstStyle/>
          <a:p>
            <a:pPr indent="0" lvl="0" marL="0" rtl="0" algn="l">
              <a:lnSpc>
                <a:spcPct val="115000"/>
              </a:lnSpc>
              <a:spcBef>
                <a:spcPts val="0"/>
              </a:spcBef>
              <a:spcAft>
                <a:spcPts val="0"/>
              </a:spcAft>
              <a:buClr>
                <a:schemeClr val="dk1"/>
              </a:buClr>
              <a:buSzPts val="1100"/>
              <a:buFont typeface="Arial"/>
              <a:buNone/>
            </a:pPr>
            <a:r>
              <a:rPr lang="en" sz="1900">
                <a:solidFill>
                  <a:srgbClr val="5B9BD4"/>
                </a:solidFill>
                <a:latin typeface="Times New Roman"/>
                <a:ea typeface="Times New Roman"/>
                <a:cs typeface="Times New Roman"/>
                <a:sym typeface="Times New Roman"/>
              </a:rPr>
              <a:t>Annual Activity Reports</a:t>
            </a:r>
            <a:endParaRPr sz="1900">
              <a:solidFill>
                <a:srgbClr val="5B9BD4"/>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 sz="1500">
                <a:solidFill>
                  <a:schemeClr val="dk1"/>
                </a:solidFill>
                <a:latin typeface="Times New Roman"/>
                <a:ea typeface="Times New Roman"/>
                <a:cs typeface="Times New Roman"/>
                <a:sym typeface="Times New Roman"/>
              </a:rPr>
              <a:t>Each SIG is responsible for submitting an Annual Activity Report to the Liaison. Reports are due by the end of November of each year </a:t>
            </a:r>
            <a:r>
              <a:rPr b="1" lang="en" sz="1500">
                <a:solidFill>
                  <a:schemeClr val="dk1"/>
                </a:solidFill>
                <a:latin typeface="Times New Roman"/>
                <a:ea typeface="Times New Roman"/>
                <a:cs typeface="Times New Roman"/>
                <a:sym typeface="Times New Roman"/>
              </a:rPr>
              <a:t>(November 27, 2023)</a:t>
            </a:r>
            <a:r>
              <a:rPr lang="en" sz="1500">
                <a:solidFill>
                  <a:schemeClr val="dk1"/>
                </a:solidFill>
                <a:latin typeface="Times New Roman"/>
                <a:ea typeface="Times New Roman"/>
                <a:cs typeface="Times New Roman"/>
                <a:sym typeface="Times New Roman"/>
              </a:rPr>
              <a:t>. The Annual Activity Report consists of the following elements:</a:t>
            </a:r>
            <a:endParaRPr sz="1500">
              <a:solidFill>
                <a:schemeClr val="dk1"/>
              </a:solidFill>
              <a:latin typeface="Times New Roman"/>
              <a:ea typeface="Times New Roman"/>
              <a:cs typeface="Times New Roman"/>
              <a:sym typeface="Times New Roman"/>
            </a:endParaRPr>
          </a:p>
          <a:p>
            <a:pPr indent="-323850" lvl="0" marL="457200" rtl="0" algn="just">
              <a:lnSpc>
                <a:spcPct val="115000"/>
              </a:lnSpc>
              <a:spcBef>
                <a:spcPts val="0"/>
              </a:spcBef>
              <a:spcAft>
                <a:spcPts val="0"/>
              </a:spcAft>
              <a:buClr>
                <a:schemeClr val="dk1"/>
              </a:buClr>
              <a:buSzPts val="1500"/>
              <a:buFont typeface="Times New Roman"/>
              <a:buChar char="●"/>
            </a:pPr>
            <a:r>
              <a:rPr lang="en" sz="1500">
                <a:solidFill>
                  <a:schemeClr val="dk1"/>
                </a:solidFill>
                <a:latin typeface="Times New Roman"/>
                <a:ea typeface="Times New Roman"/>
                <a:cs typeface="Times New Roman"/>
                <a:sym typeface="Times New Roman"/>
              </a:rPr>
              <a:t>Title of SIG (spelled out </a:t>
            </a:r>
            <a:r>
              <a:rPr i="1" lang="en" sz="1500">
                <a:solidFill>
                  <a:schemeClr val="dk1"/>
                </a:solidFill>
                <a:latin typeface="Times New Roman"/>
                <a:ea typeface="Times New Roman"/>
                <a:cs typeface="Times New Roman"/>
                <a:sym typeface="Times New Roman"/>
              </a:rPr>
              <a:t>as well as </a:t>
            </a:r>
            <a:r>
              <a:rPr lang="en" sz="1500">
                <a:solidFill>
                  <a:schemeClr val="dk1"/>
                </a:solidFill>
                <a:latin typeface="Times New Roman"/>
                <a:ea typeface="Times New Roman"/>
                <a:cs typeface="Times New Roman"/>
                <a:sym typeface="Times New Roman"/>
              </a:rPr>
              <a:t>acronym);</a:t>
            </a:r>
            <a:endParaRPr sz="1500">
              <a:solidFill>
                <a:schemeClr val="dk1"/>
              </a:solidFill>
              <a:latin typeface="Times New Roman"/>
              <a:ea typeface="Times New Roman"/>
              <a:cs typeface="Times New Roman"/>
              <a:sym typeface="Times New Roman"/>
            </a:endParaRPr>
          </a:p>
          <a:p>
            <a:pPr indent="-323850" lvl="0" marL="457200" rtl="0" algn="just">
              <a:lnSpc>
                <a:spcPct val="115000"/>
              </a:lnSpc>
              <a:spcBef>
                <a:spcPts val="0"/>
              </a:spcBef>
              <a:spcAft>
                <a:spcPts val="0"/>
              </a:spcAft>
              <a:buClr>
                <a:schemeClr val="dk1"/>
              </a:buClr>
              <a:buSzPts val="1500"/>
              <a:buFont typeface="Times New Roman"/>
              <a:buChar char="●"/>
            </a:pPr>
            <a:r>
              <a:rPr lang="en" sz="1500">
                <a:solidFill>
                  <a:schemeClr val="dk1"/>
                </a:solidFill>
                <a:latin typeface="Times New Roman"/>
                <a:ea typeface="Times New Roman"/>
                <a:cs typeface="Times New Roman"/>
                <a:sym typeface="Times New Roman"/>
              </a:rPr>
              <a:t>Leadership structure and names, etc.;</a:t>
            </a:r>
            <a:endParaRPr sz="1500">
              <a:solidFill>
                <a:schemeClr val="dk1"/>
              </a:solidFill>
              <a:latin typeface="Times New Roman"/>
              <a:ea typeface="Times New Roman"/>
              <a:cs typeface="Times New Roman"/>
              <a:sym typeface="Times New Roman"/>
            </a:endParaRPr>
          </a:p>
          <a:p>
            <a:pPr indent="-323850" lvl="0" marL="457200" rtl="0" algn="l">
              <a:lnSpc>
                <a:spcPct val="115000"/>
              </a:lnSpc>
              <a:spcBef>
                <a:spcPts val="0"/>
              </a:spcBef>
              <a:spcAft>
                <a:spcPts val="0"/>
              </a:spcAft>
              <a:buClr>
                <a:schemeClr val="dk1"/>
              </a:buClr>
              <a:buSzPts val="1500"/>
              <a:buFont typeface="Times New Roman"/>
              <a:buChar char="●"/>
            </a:pPr>
            <a:r>
              <a:rPr lang="en" sz="1500">
                <a:solidFill>
                  <a:schemeClr val="dk1"/>
                </a:solidFill>
                <a:latin typeface="Times New Roman"/>
                <a:ea typeface="Times New Roman"/>
                <a:cs typeface="Times New Roman"/>
                <a:sym typeface="Times New Roman"/>
              </a:rPr>
              <a:t>Communications infrastructure description (e.g., information regarding Facebook page or newsletter);</a:t>
            </a:r>
            <a:endParaRPr sz="1500">
              <a:solidFill>
                <a:schemeClr val="dk1"/>
              </a:solidFill>
              <a:latin typeface="Times New Roman"/>
              <a:ea typeface="Times New Roman"/>
              <a:cs typeface="Times New Roman"/>
              <a:sym typeface="Times New Roman"/>
            </a:endParaRPr>
          </a:p>
          <a:p>
            <a:pPr indent="-323850" lvl="0" marL="457200" rtl="0" algn="l">
              <a:lnSpc>
                <a:spcPct val="115000"/>
              </a:lnSpc>
              <a:spcBef>
                <a:spcPts val="0"/>
              </a:spcBef>
              <a:spcAft>
                <a:spcPts val="0"/>
              </a:spcAft>
              <a:buClr>
                <a:schemeClr val="dk1"/>
              </a:buClr>
              <a:buSzPts val="1500"/>
              <a:buFont typeface="Times New Roman"/>
              <a:buChar char="●"/>
            </a:pPr>
            <a:r>
              <a:rPr lang="en" sz="1500">
                <a:solidFill>
                  <a:schemeClr val="dk1"/>
                </a:solidFill>
                <a:latin typeface="Times New Roman"/>
                <a:ea typeface="Times New Roman"/>
                <a:cs typeface="Times New Roman"/>
                <a:sym typeface="Times New Roman"/>
              </a:rPr>
              <a:t>Membership numbers/trends;</a:t>
            </a:r>
            <a:endParaRPr sz="1500">
              <a:solidFill>
                <a:schemeClr val="dk1"/>
              </a:solidFill>
              <a:latin typeface="Times New Roman"/>
              <a:ea typeface="Times New Roman"/>
              <a:cs typeface="Times New Roman"/>
              <a:sym typeface="Times New Roman"/>
            </a:endParaRPr>
          </a:p>
          <a:p>
            <a:pPr indent="-323850" lvl="0" marL="457200" rtl="0" algn="l">
              <a:lnSpc>
                <a:spcPct val="115000"/>
              </a:lnSpc>
              <a:spcBef>
                <a:spcPts val="0"/>
              </a:spcBef>
              <a:spcAft>
                <a:spcPts val="0"/>
              </a:spcAft>
              <a:buClr>
                <a:schemeClr val="dk1"/>
              </a:buClr>
              <a:buSzPts val="1500"/>
              <a:buFont typeface="Times New Roman"/>
              <a:buChar char="●"/>
            </a:pPr>
            <a:r>
              <a:rPr lang="en" sz="1500">
                <a:solidFill>
                  <a:schemeClr val="dk1"/>
                </a:solidFill>
                <a:latin typeface="Times New Roman"/>
                <a:ea typeface="Times New Roman"/>
                <a:cs typeface="Times New Roman"/>
                <a:sym typeface="Times New Roman"/>
              </a:rPr>
              <a:t>This year's activities (e.g., sessions organized, special events)</a:t>
            </a:r>
            <a:endParaRPr sz="1500">
              <a:solidFill>
                <a:schemeClr val="dk1"/>
              </a:solidFill>
              <a:latin typeface="Times New Roman"/>
              <a:ea typeface="Times New Roman"/>
              <a:cs typeface="Times New Roman"/>
              <a:sym typeface="Times New Roman"/>
            </a:endParaRPr>
          </a:p>
          <a:p>
            <a:pPr indent="-323850" lvl="0" marL="457200" rtl="0" algn="l">
              <a:lnSpc>
                <a:spcPct val="115000"/>
              </a:lnSpc>
              <a:spcBef>
                <a:spcPts val="0"/>
              </a:spcBef>
              <a:spcAft>
                <a:spcPts val="0"/>
              </a:spcAft>
              <a:buClr>
                <a:schemeClr val="dk1"/>
              </a:buClr>
              <a:buSzPts val="1500"/>
              <a:buFont typeface="Times New Roman"/>
              <a:buChar char="●"/>
            </a:pPr>
            <a:r>
              <a:rPr lang="en" sz="1500">
                <a:solidFill>
                  <a:schemeClr val="dk1"/>
                </a:solidFill>
                <a:latin typeface="Times New Roman"/>
                <a:ea typeface="Times New Roman"/>
                <a:cs typeface="Times New Roman"/>
                <a:sym typeface="Times New Roman"/>
              </a:rPr>
              <a:t>This year's spending;</a:t>
            </a:r>
            <a:endParaRPr sz="1500">
              <a:solidFill>
                <a:schemeClr val="dk1"/>
              </a:solidFill>
              <a:latin typeface="Times New Roman"/>
              <a:ea typeface="Times New Roman"/>
              <a:cs typeface="Times New Roman"/>
              <a:sym typeface="Times New Roman"/>
            </a:endParaRPr>
          </a:p>
          <a:p>
            <a:pPr indent="-323850" lvl="0" marL="457200" rtl="0" algn="l">
              <a:lnSpc>
                <a:spcPct val="115000"/>
              </a:lnSpc>
              <a:spcBef>
                <a:spcPts val="0"/>
              </a:spcBef>
              <a:spcAft>
                <a:spcPts val="0"/>
              </a:spcAft>
              <a:buClr>
                <a:schemeClr val="dk1"/>
              </a:buClr>
              <a:buSzPts val="1500"/>
              <a:buFont typeface="Times New Roman"/>
              <a:buChar char="●"/>
            </a:pPr>
            <a:r>
              <a:rPr lang="en" sz="1500">
                <a:solidFill>
                  <a:schemeClr val="dk1"/>
                </a:solidFill>
                <a:latin typeface="Times New Roman"/>
                <a:ea typeface="Times New Roman"/>
                <a:cs typeface="Times New Roman"/>
                <a:sym typeface="Times New Roman"/>
              </a:rPr>
              <a:t>Planned activities; and,</a:t>
            </a:r>
            <a:endParaRPr sz="1500">
              <a:solidFill>
                <a:schemeClr val="dk1"/>
              </a:solidFill>
              <a:latin typeface="Times New Roman"/>
              <a:ea typeface="Times New Roman"/>
              <a:cs typeface="Times New Roman"/>
              <a:sym typeface="Times New Roman"/>
            </a:endParaRPr>
          </a:p>
          <a:p>
            <a:pPr indent="-323850" lvl="0" marL="457200" rtl="0" algn="l">
              <a:lnSpc>
                <a:spcPct val="115000"/>
              </a:lnSpc>
              <a:spcBef>
                <a:spcPts val="0"/>
              </a:spcBef>
              <a:spcAft>
                <a:spcPts val="0"/>
              </a:spcAft>
              <a:buClr>
                <a:schemeClr val="dk1"/>
              </a:buClr>
              <a:buSzPts val="1500"/>
              <a:buFont typeface="Times New Roman"/>
              <a:buChar char="●"/>
            </a:pPr>
            <a:r>
              <a:rPr lang="en" sz="1500">
                <a:solidFill>
                  <a:schemeClr val="dk1"/>
                </a:solidFill>
                <a:latin typeface="Times New Roman"/>
                <a:ea typeface="Times New Roman"/>
                <a:cs typeface="Times New Roman"/>
                <a:sym typeface="Times New Roman"/>
              </a:rPr>
              <a:t>Projected spending for upcoming year.</a:t>
            </a:r>
            <a:endParaRPr sz="1500">
              <a:solidFill>
                <a:schemeClr val="dk1"/>
              </a:solidFill>
              <a:latin typeface="Times New Roman"/>
              <a:ea typeface="Times New Roman"/>
              <a:cs typeface="Times New Roman"/>
              <a:sym typeface="Times New Roman"/>
            </a:endParaRPr>
          </a:p>
          <a:p>
            <a:pPr indent="0" lvl="0" marL="127000" rtl="0" algn="just">
              <a:lnSpc>
                <a:spcPct val="115000"/>
              </a:lnSpc>
              <a:spcBef>
                <a:spcPts val="1000"/>
              </a:spcBef>
              <a:spcAft>
                <a:spcPts val="1000"/>
              </a:spcAft>
              <a:buClr>
                <a:schemeClr val="dk1"/>
              </a:buClr>
              <a:buSzPts val="1100"/>
              <a:buFont typeface="Arial"/>
              <a:buNone/>
            </a:pPr>
            <a:r>
              <a:t/>
            </a:r>
            <a:endParaRPr sz="1500">
              <a:solidFill>
                <a:schemeClr val="dk1"/>
              </a:solidFill>
              <a:latin typeface="Times New Roman"/>
              <a:ea typeface="Times New Roman"/>
              <a:cs typeface="Times New Roman"/>
              <a:sym typeface="Times New Roman"/>
            </a:endParaRPr>
          </a:p>
        </p:txBody>
      </p:sp>
      <p:cxnSp>
        <p:nvCxnSpPr>
          <p:cNvPr id="108" name="Google Shape;108;p19"/>
          <p:cNvCxnSpPr/>
          <p:nvPr/>
        </p:nvCxnSpPr>
        <p:spPr>
          <a:xfrm>
            <a:off x="576263" y="4741069"/>
            <a:ext cx="8089200" cy="0"/>
          </a:xfrm>
          <a:prstGeom prst="straightConnector1">
            <a:avLst/>
          </a:prstGeom>
          <a:noFill/>
          <a:ln cap="flat" cmpd="sng" w="12700">
            <a:solidFill>
              <a:srgbClr val="A5A5A5"/>
            </a:solidFill>
            <a:prstDash val="solid"/>
            <a:round/>
            <a:headEnd len="sm" w="sm" type="none"/>
            <a:tailEnd len="sm" w="sm" type="none"/>
          </a:ln>
        </p:spPr>
      </p:cxnSp>
      <p:pic>
        <p:nvPicPr>
          <p:cNvPr descr="NewLogo.png" id="109" name="Google Shape;109;p19"/>
          <p:cNvPicPr preferRelativeResize="0"/>
          <p:nvPr/>
        </p:nvPicPr>
        <p:blipFill rotWithShape="1">
          <a:blip r:embed="rId3">
            <a:alphaModFix/>
          </a:blip>
          <a:srcRect b="0" l="0" r="0" t="0"/>
          <a:stretch/>
        </p:blipFill>
        <p:spPr>
          <a:xfrm>
            <a:off x="7549754" y="4776788"/>
            <a:ext cx="1158478" cy="329805"/>
          </a:xfrm>
          <a:prstGeom prst="rect">
            <a:avLst/>
          </a:prstGeom>
          <a:noFill/>
          <a:ln>
            <a:noFill/>
          </a:ln>
        </p:spPr>
      </p:pic>
      <p:sp>
        <p:nvSpPr>
          <p:cNvPr id="110" name="Google Shape;110;p19"/>
          <p:cNvSpPr/>
          <p:nvPr/>
        </p:nvSpPr>
        <p:spPr>
          <a:xfrm>
            <a:off x="8335" y="0"/>
            <a:ext cx="9135600" cy="895200"/>
          </a:xfrm>
          <a:prstGeom prst="rect">
            <a:avLst/>
          </a:prstGeom>
          <a:solidFill>
            <a:srgbClr val="004278"/>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sp>
        <p:nvSpPr>
          <p:cNvPr id="111" name="Google Shape;111;p19"/>
          <p:cNvSpPr txBox="1"/>
          <p:nvPr/>
        </p:nvSpPr>
        <p:spPr>
          <a:xfrm>
            <a:off x="514350" y="251222"/>
            <a:ext cx="7867800" cy="423300"/>
          </a:xfrm>
          <a:prstGeom prst="rect">
            <a:avLst/>
          </a:prstGeom>
          <a:noFill/>
          <a:ln>
            <a:noFill/>
          </a:ln>
        </p:spPr>
        <p:txBody>
          <a:bodyPr anchorCtr="0" anchor="t" bIns="34275" lIns="68575" spcFirstLastPara="1" rIns="68575" wrap="square" tIns="34275">
            <a:spAutoFit/>
          </a:bodyPr>
          <a:lstStyle/>
          <a:p>
            <a:pPr indent="0" lvl="0" marL="0" marR="0" rtl="0" algn="ctr">
              <a:lnSpc>
                <a:spcPct val="110000"/>
              </a:lnSpc>
              <a:spcBef>
                <a:spcPts val="0"/>
              </a:spcBef>
              <a:spcAft>
                <a:spcPts val="0"/>
              </a:spcAft>
              <a:buClr>
                <a:schemeClr val="lt1"/>
              </a:buClr>
              <a:buSzPts val="1200"/>
              <a:buFont typeface="Arial"/>
              <a:buNone/>
            </a:pPr>
            <a:r>
              <a:rPr lang="en" sz="2300">
                <a:solidFill>
                  <a:srgbClr val="FFFFFF"/>
                </a:solidFill>
              </a:rPr>
              <a:t>Annual Activity Reports</a:t>
            </a:r>
            <a:endParaRPr sz="2300">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0"/>
          <p:cNvSpPr/>
          <p:nvPr/>
        </p:nvSpPr>
        <p:spPr>
          <a:xfrm>
            <a:off x="514350" y="1079897"/>
            <a:ext cx="8151000" cy="3429000"/>
          </a:xfrm>
          <a:prstGeom prst="rect">
            <a:avLst/>
          </a:prstGeom>
          <a:noFill/>
          <a:ln>
            <a:noFill/>
          </a:ln>
        </p:spPr>
        <p:txBody>
          <a:bodyPr anchorCtr="0" anchor="t" bIns="34275" lIns="68575" spcFirstLastPara="1" rIns="68575" wrap="square" tIns="34275">
            <a:noAutofit/>
          </a:bodyPr>
          <a:lstStyle/>
          <a:p>
            <a:pPr indent="0" lvl="0" marL="0" rtl="0" algn="l">
              <a:lnSpc>
                <a:spcPct val="115000"/>
              </a:lnSpc>
              <a:spcBef>
                <a:spcPts val="0"/>
              </a:spcBef>
              <a:spcAft>
                <a:spcPts val="0"/>
              </a:spcAft>
              <a:buClr>
                <a:schemeClr val="dk1"/>
              </a:buClr>
              <a:buSzPts val="1100"/>
              <a:buFont typeface="Arial"/>
              <a:buNone/>
            </a:pPr>
            <a:r>
              <a:rPr lang="en" sz="2000">
                <a:solidFill>
                  <a:srgbClr val="5B9BD4"/>
                </a:solidFill>
                <a:latin typeface="Times New Roman"/>
                <a:ea typeface="Times New Roman"/>
                <a:cs typeface="Times New Roman"/>
                <a:sym typeface="Times New Roman"/>
              </a:rPr>
              <a:t>Creating or Dissolving SIGs</a:t>
            </a:r>
            <a:endParaRPr sz="2000">
              <a:solidFill>
                <a:srgbClr val="5B9BD4"/>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 sz="1600">
                <a:solidFill>
                  <a:schemeClr val="dk1"/>
                </a:solidFill>
                <a:latin typeface="Times New Roman"/>
                <a:ea typeface="Times New Roman"/>
                <a:cs typeface="Times New Roman"/>
                <a:sym typeface="Times New Roman"/>
              </a:rPr>
              <a:t>The SMA welcomes and encourages the addition of new SIGs that </a:t>
            </a:r>
            <a:r>
              <a:rPr lang="en" sz="1600" u="sng">
                <a:solidFill>
                  <a:schemeClr val="dk1"/>
                </a:solidFill>
                <a:latin typeface="Times New Roman"/>
                <a:ea typeface="Times New Roman"/>
                <a:cs typeface="Times New Roman"/>
                <a:sym typeface="Times New Roman"/>
              </a:rPr>
              <a:t>will not duplicate</a:t>
            </a:r>
            <a:r>
              <a:rPr lang="en" sz="1600">
                <a:solidFill>
                  <a:schemeClr val="dk1"/>
                </a:solidFill>
                <a:latin typeface="Times New Roman"/>
                <a:ea typeface="Times New Roman"/>
                <a:cs typeface="Times New Roman"/>
                <a:sym typeface="Times New Roman"/>
              </a:rPr>
              <a:t> the missions and goals of the existing SIGs.</a:t>
            </a:r>
            <a:endParaRPr sz="16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t/>
            </a:r>
            <a:endParaRPr sz="1600">
              <a:solidFill>
                <a:schemeClr val="dk1"/>
              </a:solidFill>
              <a:latin typeface="Times New Roman"/>
              <a:ea typeface="Times New Roman"/>
              <a:cs typeface="Times New Roman"/>
              <a:sym typeface="Times New Roman"/>
            </a:endParaRPr>
          </a:p>
          <a:p>
            <a:pPr indent="0" lvl="0" marL="0" rtl="0" algn="l">
              <a:lnSpc>
                <a:spcPct val="115000"/>
              </a:lnSpc>
              <a:spcBef>
                <a:spcPts val="1000"/>
              </a:spcBef>
              <a:spcAft>
                <a:spcPts val="0"/>
              </a:spcAft>
              <a:buClr>
                <a:schemeClr val="dk1"/>
              </a:buClr>
              <a:buSzPts val="1100"/>
              <a:buFont typeface="Arial"/>
              <a:buNone/>
            </a:pPr>
            <a:r>
              <a:rPr lang="en" sz="1600">
                <a:solidFill>
                  <a:schemeClr val="dk1"/>
                </a:solidFill>
                <a:latin typeface="Times New Roman"/>
                <a:ea typeface="Times New Roman"/>
                <a:cs typeface="Times New Roman"/>
                <a:sym typeface="Times New Roman"/>
              </a:rPr>
              <a:t>Each SIG has the right to right to dissolve its relationship with the SMA at any time. Notification of the intention to dissolve should be submitted to the SIG Liaison and SMA President. </a:t>
            </a:r>
            <a:endParaRPr sz="1550">
              <a:solidFill>
                <a:schemeClr val="dk1"/>
              </a:solidFill>
              <a:latin typeface="Times New Roman"/>
              <a:ea typeface="Times New Roman"/>
              <a:cs typeface="Times New Roman"/>
              <a:sym typeface="Times New Roman"/>
            </a:endParaRPr>
          </a:p>
          <a:p>
            <a:pPr indent="0" lvl="0" marL="127000" rtl="0" algn="just">
              <a:lnSpc>
                <a:spcPct val="115000"/>
              </a:lnSpc>
              <a:spcBef>
                <a:spcPts val="1000"/>
              </a:spcBef>
              <a:spcAft>
                <a:spcPts val="1000"/>
              </a:spcAft>
              <a:buClr>
                <a:schemeClr val="dk1"/>
              </a:buClr>
              <a:buSzPts val="1100"/>
              <a:buFont typeface="Arial"/>
              <a:buNone/>
            </a:pPr>
            <a:r>
              <a:t/>
            </a:r>
            <a:endParaRPr sz="1600">
              <a:solidFill>
                <a:schemeClr val="dk1"/>
              </a:solidFill>
              <a:latin typeface="Times New Roman"/>
              <a:ea typeface="Times New Roman"/>
              <a:cs typeface="Times New Roman"/>
              <a:sym typeface="Times New Roman"/>
            </a:endParaRPr>
          </a:p>
        </p:txBody>
      </p:sp>
      <p:cxnSp>
        <p:nvCxnSpPr>
          <p:cNvPr id="118" name="Google Shape;118;p20"/>
          <p:cNvCxnSpPr/>
          <p:nvPr/>
        </p:nvCxnSpPr>
        <p:spPr>
          <a:xfrm>
            <a:off x="576263" y="4741069"/>
            <a:ext cx="8089200" cy="0"/>
          </a:xfrm>
          <a:prstGeom prst="straightConnector1">
            <a:avLst/>
          </a:prstGeom>
          <a:noFill/>
          <a:ln cap="flat" cmpd="sng" w="12700">
            <a:solidFill>
              <a:srgbClr val="A5A5A5"/>
            </a:solidFill>
            <a:prstDash val="solid"/>
            <a:round/>
            <a:headEnd len="sm" w="sm" type="none"/>
            <a:tailEnd len="sm" w="sm" type="none"/>
          </a:ln>
        </p:spPr>
      </p:cxnSp>
      <p:pic>
        <p:nvPicPr>
          <p:cNvPr descr="NewLogo.png" id="119" name="Google Shape;119;p20"/>
          <p:cNvPicPr preferRelativeResize="0"/>
          <p:nvPr/>
        </p:nvPicPr>
        <p:blipFill rotWithShape="1">
          <a:blip r:embed="rId3">
            <a:alphaModFix/>
          </a:blip>
          <a:srcRect b="0" l="0" r="0" t="0"/>
          <a:stretch/>
        </p:blipFill>
        <p:spPr>
          <a:xfrm>
            <a:off x="7549754" y="4776788"/>
            <a:ext cx="1158478" cy="329805"/>
          </a:xfrm>
          <a:prstGeom prst="rect">
            <a:avLst/>
          </a:prstGeom>
          <a:noFill/>
          <a:ln>
            <a:noFill/>
          </a:ln>
        </p:spPr>
      </p:pic>
      <p:sp>
        <p:nvSpPr>
          <p:cNvPr id="120" name="Google Shape;120;p20"/>
          <p:cNvSpPr/>
          <p:nvPr/>
        </p:nvSpPr>
        <p:spPr>
          <a:xfrm>
            <a:off x="8335" y="0"/>
            <a:ext cx="9135600" cy="895200"/>
          </a:xfrm>
          <a:prstGeom prst="rect">
            <a:avLst/>
          </a:prstGeom>
          <a:solidFill>
            <a:srgbClr val="004278"/>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sp>
        <p:nvSpPr>
          <p:cNvPr id="121" name="Google Shape;121;p20"/>
          <p:cNvSpPr txBox="1"/>
          <p:nvPr/>
        </p:nvSpPr>
        <p:spPr>
          <a:xfrm>
            <a:off x="514350" y="251222"/>
            <a:ext cx="7867800" cy="423300"/>
          </a:xfrm>
          <a:prstGeom prst="rect">
            <a:avLst/>
          </a:prstGeom>
          <a:noFill/>
          <a:ln>
            <a:noFill/>
          </a:ln>
        </p:spPr>
        <p:txBody>
          <a:bodyPr anchorCtr="0" anchor="t" bIns="34275" lIns="68575" spcFirstLastPara="1" rIns="68575" wrap="square" tIns="34275">
            <a:spAutoFit/>
          </a:bodyPr>
          <a:lstStyle/>
          <a:p>
            <a:pPr indent="0" lvl="0" marL="0" marR="0" rtl="0" algn="ctr">
              <a:lnSpc>
                <a:spcPct val="110000"/>
              </a:lnSpc>
              <a:spcBef>
                <a:spcPts val="0"/>
              </a:spcBef>
              <a:spcAft>
                <a:spcPts val="0"/>
              </a:spcAft>
              <a:buClr>
                <a:schemeClr val="lt1"/>
              </a:buClr>
              <a:buSzPts val="1200"/>
              <a:buFont typeface="Arial"/>
              <a:buNone/>
            </a:pPr>
            <a:r>
              <a:rPr lang="en" sz="2300">
                <a:solidFill>
                  <a:srgbClr val="FFFFFF"/>
                </a:solidFill>
              </a:rPr>
              <a:t>Creation/Dissolving SIGs</a:t>
            </a:r>
            <a:endParaRPr sz="2300">
              <a:solidFill>
                <a:srgbClr val="FFFFFF"/>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